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0" r:id="rId4"/>
    <p:sldMasterId id="2147483834" r:id="rId5"/>
  </p:sldMasterIdLst>
  <p:sldIdLst>
    <p:sldId id="256" r:id="rId6"/>
    <p:sldId id="257" r:id="rId7"/>
    <p:sldId id="258" r:id="rId8"/>
    <p:sldId id="276" r:id="rId9"/>
    <p:sldId id="267" r:id="rId10"/>
    <p:sldId id="270" r:id="rId11"/>
    <p:sldId id="264" r:id="rId12"/>
    <p:sldId id="265" r:id="rId13"/>
    <p:sldId id="26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Dice Score</a:t>
            </a:r>
          </a:p>
        </c:rich>
      </c:tx>
      <c:layout>
        <c:manualLayout>
          <c:xMode val="edge"/>
          <c:yMode val="edge"/>
          <c:x val="0.42391400221374348"/>
          <c:y val="2.30704882067199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48-4F09-992A-246507FC4167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48-4F09-992A-246507FC4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U-net</c:v>
                </c:pt>
                <c:pt idx="1">
                  <c:v>Res-Unet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0.87729999999999997</c:v>
                </c:pt>
                <c:pt idx="1">
                  <c:v>0.87250000000000005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48-4F09-992A-246507FC41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U-net</c:v>
                </c:pt>
                <c:pt idx="1">
                  <c:v>Res-Unet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0.84550000000000003</c:v>
                </c:pt>
                <c:pt idx="1">
                  <c:v>0.86409999999999998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48-4F09-992A-246507FC41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8492704"/>
        <c:axId val="1938493184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U-net</c:v>
                      </c:pt>
                      <c:pt idx="1">
                        <c:v>Res-Unet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</c:v>
                      </c:pt>
                      <c:pt idx="1">
                        <c:v>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848-4F09-992A-246507FC4167}"/>
                  </c:ext>
                </c:extLst>
              </c15:ser>
            </c15:filteredBarSeries>
          </c:ext>
        </c:extLst>
      </c:barChart>
      <c:catAx>
        <c:axId val="193849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493184"/>
        <c:crosses val="autoZero"/>
        <c:auto val="1"/>
        <c:lblAlgn val="ctr"/>
        <c:lblOffset val="100"/>
        <c:noMultiLvlLbl val="0"/>
      </c:catAx>
      <c:valAx>
        <c:axId val="1938493184"/>
        <c:scaling>
          <c:orientation val="minMax"/>
          <c:max val="0.9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49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E4AA-5154-8C62-A327-196D0DD48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A0DC6-93E7-1809-14A7-3751F565C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65030-BFD7-B873-FEF6-48B80D1B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F3822-9E80-9D67-7A7A-1E218273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161CF-A091-9083-06A5-78AAB001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3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2CD0-E51B-C013-98F9-8F468C16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97BD0-C938-4376-F9D8-15E7CC5E7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94FD-BC82-6981-1411-C1859610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6843-2C11-E557-9FBE-F3089381D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13DE5-C255-8057-68A4-8DA3E9C1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6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EB8B92-C0C2-3403-2492-04906F7D8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83DF6-D2B9-FFEE-DB51-8C86D60D5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844D-D722-3063-29CD-E905B3D32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D538F-56BD-3D82-8DBF-6E94F76D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2A4FB-BCDD-E24A-CA62-499D7B06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2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3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2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89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5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94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4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30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5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93CE-7102-C2F7-9682-56D5E085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2F349-C430-06AE-B35D-6D25CBE6C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6322-7773-DE57-DF2C-68AF8ADA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5E975-1359-27D2-5CFF-259B7C52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3CBB5-1E71-FA9C-5B5C-32516B86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92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44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96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81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02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79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7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137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84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32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2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01F3-2442-473C-7E1D-87A6DD23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9400D-B434-0F5E-C8F5-C0E33B08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736EA-729F-D94B-74FE-2437485D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0FF04-4348-4713-08EB-AAFC0A66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B29CE-60AD-0123-09F5-E5096AC5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11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87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755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068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336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208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9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1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452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327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3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1FFE-66A0-E052-B269-B50E5414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25420-488D-349C-3538-5075D54A1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8382A-129C-E6EC-25E3-750E4CDAB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440C2-7ACE-B3CD-FB36-17344C85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67409-9012-C540-28F4-5625450B8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C2B1C-A51D-0E89-D7E5-BDA6F434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925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916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01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783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441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85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00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02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699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769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4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B3E3-3E2D-3306-4315-E87CEE33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C0AD-784D-7737-98DA-947F03332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FF3ED-9C41-AB99-9EF2-A952E7C5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CB540-6E19-91EE-3EC8-A0E694DE0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F4532-C088-CBD6-A9A9-78E08EFBF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846E0-4F57-6733-A81D-DCA9BBBB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DA456-752B-5F9C-B5E2-0EE17C8D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6CBBE4-24E4-A6BF-3FF5-28264CB3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419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665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3100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15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363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737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678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096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2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673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7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26DC-34CF-6FBD-014E-46789E1B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9EB7F9-FF23-BFA4-22FD-AD4A1800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FBD54-8C9F-6E44-8494-CEC86334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F426-769D-3205-ED7B-E40195A7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3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009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931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978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28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374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365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03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45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61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1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25E19-AC23-6213-84FF-F648C9D1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0A052-B6D5-F264-6891-2DA9BE23E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0FE21-5E4F-1717-EAFD-8DA16B24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94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760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27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261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4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03C4-1A2E-DC34-E117-77DC1E54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4D02A-706D-5C8D-ED4A-2637AD41F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2BD79-59C0-27DD-2A78-9FD76CE2F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67D2F-03AF-62F9-F42D-6A57C7E5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C16F0-2E3D-3F43-FA32-03D644A1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D4AAB-C401-A334-E083-7AF1B040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1531-944F-D517-C5C8-7380E912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5C777-9FD7-8FDE-0F99-C89E48099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9A8B6-B90E-B640-751B-8DA5359CD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B4612-2D74-DD8B-D9BD-7D999DFE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A9A84-786A-D4AE-AF36-A26ACBED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F1BC2-85E9-6B07-0504-6366DDC5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7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89DAE8-B944-8713-BC92-689FDDD5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D1D11-7673-7A51-9B17-7499F78AB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F8A5D-9C3E-CDF8-9345-82193C702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EB819-F632-D3BD-0839-A7F482456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2B7FE-3491-88A4-B77D-74E5A615D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9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8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83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80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CEDA98-2DC2-45B8-9F8A-8286933D308C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82EA2A-0797-4D4E-90DE-E0504197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6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10352-9455-ABC8-8BB0-BE163043C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778" b="767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C6A3D-5F9B-DEEA-1C90-44CAD21F8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Brain Tumor Segmentation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164D1-08DA-F654-440A-39FC57395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0159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Machine learning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8F4DE-BA56-007C-FE21-2439D310BCD9}"/>
              </a:ext>
            </a:extLst>
          </p:cNvPr>
          <p:cNvSpPr txBox="1"/>
          <p:nvPr/>
        </p:nvSpPr>
        <p:spPr>
          <a:xfrm>
            <a:off x="5065593" y="4649357"/>
            <a:ext cx="206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Tornike Jikhvashvili</a:t>
            </a:r>
          </a:p>
        </p:txBody>
      </p:sp>
    </p:spTree>
    <p:extLst>
      <p:ext uri="{BB962C8B-B14F-4D97-AF65-F5344CB8AC3E}">
        <p14:creationId xmlns:p14="http://schemas.microsoft.com/office/powerpoint/2010/main" val="3686549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8C521-6446-F766-5F1C-9AE747A0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0F18BB-715E-26B0-AD1D-5FF884682B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734AAB-9B44-4302-3D3F-494FA9D4445E}"/>
              </a:ext>
            </a:extLst>
          </p:cNvPr>
          <p:cNvSpPr txBox="1"/>
          <p:nvPr/>
        </p:nvSpPr>
        <p:spPr>
          <a:xfrm>
            <a:off x="3466531" y="254137"/>
            <a:ext cx="525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Potential improvements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51477-CCF7-89D0-A58F-F26443C5CA96}"/>
              </a:ext>
            </a:extLst>
          </p:cNvPr>
          <p:cNvSpPr txBox="1"/>
          <p:nvPr/>
        </p:nvSpPr>
        <p:spPr>
          <a:xfrm>
            <a:off x="641445" y="1813076"/>
            <a:ext cx="1014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Transition to 3D segmentation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41191-EE51-EC02-DE3B-A37156804F22}"/>
              </a:ext>
            </a:extLst>
          </p:cNvPr>
          <p:cNvSpPr txBox="1"/>
          <p:nvPr/>
        </p:nvSpPr>
        <p:spPr>
          <a:xfrm>
            <a:off x="641445" y="3356014"/>
            <a:ext cx="6960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Multi-class segmentation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2C63B-C239-1AC1-6551-3ADAF2FF08EF}"/>
              </a:ext>
            </a:extLst>
          </p:cNvPr>
          <p:cNvSpPr txBox="1"/>
          <p:nvPr/>
        </p:nvSpPr>
        <p:spPr>
          <a:xfrm>
            <a:off x="641445" y="4898952"/>
            <a:ext cx="6796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More advance architectures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B92DD4-5854-EDEE-595D-F10BB72170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3211" b="15561"/>
          <a:stretch>
            <a:fillRect/>
          </a:stretch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289ABA-F30C-D618-9118-7DD9C7EFE11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Definition</a:t>
            </a:r>
            <a:endParaRPr lang="en-US" sz="4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9E9FB-11C2-9107-23AC-3342B2C65004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What is Brain Tumor Segmentation?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Automatically identifying and outlining tumor regions in brain MRI scans.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Converting medical images into precise pixel-level tumor masks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Why is it Challenging?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Irregular tumor shapes</a:t>
            </a:r>
            <a:r>
              <a:rPr lang="en-US">
                <a:solidFill>
                  <a:srgbClr val="FFFFFF"/>
                </a:solidFill>
              </a:rPr>
              <a:t> - no standard size or boundary patterns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Variable intensities</a:t>
            </a:r>
            <a:r>
              <a:rPr lang="en-US">
                <a:solidFill>
                  <a:srgbClr val="FFFFFF"/>
                </a:solidFill>
              </a:rPr>
              <a:t> - tumors appear differently across MRI modalities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Complex anatomy</a:t>
            </a:r>
            <a:r>
              <a:rPr lang="en-US">
                <a:solidFill>
                  <a:srgbClr val="FFFFFF"/>
                </a:solidFill>
              </a:rPr>
              <a:t> - tumors can be in different brain regions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74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: What is it and why does it change the world?">
            <a:extLst>
              <a:ext uri="{FF2B5EF4-FFF2-40B4-BE49-F238E27FC236}">
                <a16:creationId xmlns:a16="http://schemas.microsoft.com/office/drawing/2014/main" id="{B9DB945B-6E64-E6ED-D05B-BADD9E54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9" y="0"/>
            <a:ext cx="121999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2C701-A1E7-E7B4-F301-0832164B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063630"/>
          </a:xfrm>
        </p:spPr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33D844-9F42-28B4-67B5-3A03A6F3F753}"/>
              </a:ext>
            </a:extLst>
          </p:cNvPr>
          <p:cNvSpPr/>
          <p:nvPr/>
        </p:nvSpPr>
        <p:spPr>
          <a:xfrm>
            <a:off x="264816" y="1637073"/>
            <a:ext cx="3701845" cy="45720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Clinical impact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700,000+ new brain tumor cases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each year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Early detection is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critical for treatment success and patient survival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Time-sensitive diagnosis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- delays can worsen patient outcomes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17A6F53-C0B0-96DF-977A-9B979D02D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313879-4215-4DC4-CD32-B9FA3E45CB6E}"/>
              </a:ext>
            </a:extLst>
          </p:cNvPr>
          <p:cNvSpPr/>
          <p:nvPr/>
        </p:nvSpPr>
        <p:spPr>
          <a:xfrm>
            <a:off x="4245077" y="1637073"/>
            <a:ext cx="3701845" cy="45720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Limitations</a:t>
            </a:r>
            <a:endParaRPr lang="en-US" alt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Manual segmentation takes 3-4 hours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per patient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Radiologist fatigue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leads to inconsistent results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Limited availability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of expert neuroradiologists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Subjective interpretation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F6E369-21B0-1DA9-DF9F-AD66B1937B46}"/>
              </a:ext>
            </a:extLst>
          </p:cNvPr>
          <p:cNvSpPr/>
          <p:nvPr/>
        </p:nvSpPr>
        <p:spPr>
          <a:xfrm>
            <a:off x="8225339" y="1622323"/>
            <a:ext cx="3701845" cy="45720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Benefits of automation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Consistency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Earlier treatment</a:t>
            </a:r>
            <a:endParaRPr lang="en-US" alt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610FC7B-F00C-624A-B8AA-176223953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A94F0EB-F296-3E67-893B-CECA4D53A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8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0387-15C8-CB96-E19E-AEED4F443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986D-1837-DAB6-9C71-BE81087B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44"/>
            <a:ext cx="10515600" cy="885471"/>
          </a:xfrm>
        </p:spPr>
        <p:txBody>
          <a:bodyPr/>
          <a:lstStyle/>
          <a:p>
            <a:pPr algn="ctr"/>
            <a:r>
              <a:rPr lang="en-US" dirty="0"/>
              <a:t>Dataset - </a:t>
            </a:r>
            <a:r>
              <a:rPr lang="en-US" dirty="0" err="1"/>
              <a:t>BraTS</a:t>
            </a:r>
            <a:r>
              <a:rPr lang="en-US" dirty="0"/>
              <a:t> 2020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DB2EFC-D097-8E68-0838-10AB9FB9C61D}"/>
              </a:ext>
            </a:extLst>
          </p:cNvPr>
          <p:cNvSpPr/>
          <p:nvPr/>
        </p:nvSpPr>
        <p:spPr>
          <a:xfrm>
            <a:off x="368490" y="4082461"/>
            <a:ext cx="5603543" cy="26424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BF5ED8-EC7D-92CD-8AC5-A7DA1DBACB02}"/>
              </a:ext>
            </a:extLst>
          </p:cNvPr>
          <p:cNvSpPr/>
          <p:nvPr/>
        </p:nvSpPr>
        <p:spPr>
          <a:xfrm>
            <a:off x="368490" y="1105124"/>
            <a:ext cx="5603543" cy="26424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2400" b="1" dirty="0"/>
              <a:t>Brain Tumor Segmentation Challenge</a:t>
            </a:r>
          </a:p>
          <a:p>
            <a:pPr algn="ctr">
              <a:buNone/>
            </a:pPr>
            <a:r>
              <a:rPr lang="en-US" sz="2400" b="1" dirty="0"/>
              <a:t> </a:t>
            </a:r>
          </a:p>
          <a:p>
            <a:r>
              <a:rPr lang="en-US" b="1" dirty="0"/>
              <a:t>International benchmark dataset</a:t>
            </a:r>
            <a:r>
              <a:rPr lang="en-US" dirty="0"/>
              <a:t> for brain tumor segmentation</a:t>
            </a:r>
          </a:p>
          <a:p>
            <a:r>
              <a:rPr lang="en-US" b="1" dirty="0"/>
              <a:t>369 multi-institutional cases</a:t>
            </a:r>
            <a:r>
              <a:rPr lang="en-US" dirty="0"/>
              <a:t> with expert annotations</a:t>
            </a:r>
          </a:p>
          <a:p>
            <a:r>
              <a:rPr lang="en-US" b="1" dirty="0"/>
              <a:t>High-grade glioma patients</a:t>
            </a:r>
            <a:r>
              <a:rPr lang="en-US" dirty="0"/>
              <a:t> - most aggressive brain tumor type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B7DE41-286C-E3DE-0A6C-B6AA95E4765D}"/>
              </a:ext>
            </a:extLst>
          </p:cNvPr>
          <p:cNvSpPr/>
          <p:nvPr/>
        </p:nvSpPr>
        <p:spPr>
          <a:xfrm>
            <a:off x="6392838" y="4082462"/>
            <a:ext cx="5603543" cy="26424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06F259-F805-65BB-E160-E1FD9A29DEBE}"/>
              </a:ext>
            </a:extLst>
          </p:cNvPr>
          <p:cNvSpPr/>
          <p:nvPr/>
        </p:nvSpPr>
        <p:spPr>
          <a:xfrm>
            <a:off x="6392838" y="1105125"/>
            <a:ext cx="5603543" cy="26424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CA7EA7-1DC5-D080-CDE9-D15CD675A4E5}"/>
              </a:ext>
            </a:extLst>
          </p:cNvPr>
          <p:cNvSpPr txBox="1"/>
          <p:nvPr/>
        </p:nvSpPr>
        <p:spPr>
          <a:xfrm>
            <a:off x="6643900" y="1163746"/>
            <a:ext cx="52401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/>
              <a:t>Multi-Modal MRI Data</a:t>
            </a:r>
          </a:p>
          <a:p>
            <a:pPr algn="ctr">
              <a:buNone/>
            </a:pPr>
            <a:endParaRPr lang="en-U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T1:</a:t>
            </a:r>
            <a:r>
              <a:rPr lang="en-US" dirty="0"/>
              <a:t> Native T1-weighted - shows brain anatomy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T1ce:</a:t>
            </a:r>
            <a:r>
              <a:rPr lang="en-US" dirty="0"/>
              <a:t> T1-weighted with contrast enhancement - highlights active tumor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T2:</a:t>
            </a:r>
            <a:r>
              <a:rPr lang="en-US" dirty="0"/>
              <a:t> T2-weighted - shows tumor and surrounding edema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FLAIR:</a:t>
            </a:r>
            <a:r>
              <a:rPr lang="en-US" dirty="0"/>
              <a:t> Fluid-attenuated inversion recovery - suppresses healthy tissue signal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6E6B1-D927-5476-213B-F204591730C6}"/>
              </a:ext>
            </a:extLst>
          </p:cNvPr>
          <p:cNvSpPr txBox="1"/>
          <p:nvPr/>
        </p:nvSpPr>
        <p:spPr>
          <a:xfrm>
            <a:off x="630921" y="4113057"/>
            <a:ext cx="507867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/>
              <a:t>Ground Truth Labels</a:t>
            </a:r>
          </a:p>
          <a:p>
            <a:pPr algn="ctr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Expert annotations</a:t>
            </a:r>
            <a:r>
              <a:rPr lang="en-US" dirty="0"/>
              <a:t> by neuroradiologists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Pixel-level segmentation</a:t>
            </a:r>
            <a:r>
              <a:rPr lang="en-US" dirty="0"/>
              <a:t> masks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Original multi-class labels:</a:t>
            </a:r>
            <a:r>
              <a:rPr lang="en-US" dirty="0"/>
              <a:t> enhancing tumor, tumor core, whole tumor, healthy tissue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D6EE6-7A34-B72F-534F-D3E1F8468A07}"/>
              </a:ext>
            </a:extLst>
          </p:cNvPr>
          <p:cNvSpPr txBox="1"/>
          <p:nvPr/>
        </p:nvSpPr>
        <p:spPr>
          <a:xfrm>
            <a:off x="6704462" y="4113057"/>
            <a:ext cx="51190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/>
              <a:t>Data Characteristics</a:t>
            </a:r>
          </a:p>
          <a:p>
            <a:pPr algn="ctr">
              <a:buNone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Image size:</a:t>
            </a:r>
            <a:r>
              <a:rPr lang="en-US" dirty="0"/>
              <a:t> 240×240×155 voxels per modality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Standardized preprocessing</a:t>
            </a:r>
            <a:r>
              <a:rPr lang="en-US" dirty="0"/>
              <a:t> - skull-stripped, co-registered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quality</a:t>
            </a:r>
            <a:r>
              <a:rPr lang="en-US" dirty="0"/>
              <a:t> medical-grade imaging data</a:t>
            </a:r>
          </a:p>
        </p:txBody>
      </p:sp>
    </p:spTree>
    <p:extLst>
      <p:ext uri="{BB962C8B-B14F-4D97-AF65-F5344CB8AC3E}">
        <p14:creationId xmlns:p14="http://schemas.microsoft.com/office/powerpoint/2010/main" val="219679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CDD5-3CF5-9E5E-AFDF-090877EC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15A6-22B2-E9DD-F0DC-0E85703A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4400"/>
          </a:xfrm>
        </p:spPr>
        <p:txBody>
          <a:bodyPr/>
          <a:lstStyle/>
          <a:p>
            <a:pPr algn="ctr"/>
            <a:r>
              <a:rPr lang="en-US" dirty="0"/>
              <a:t>Methodology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ED832-E66B-D211-E720-D70871622E1A}"/>
              </a:ext>
            </a:extLst>
          </p:cNvPr>
          <p:cNvSpPr txBox="1"/>
          <p:nvPr/>
        </p:nvSpPr>
        <p:spPr>
          <a:xfrm>
            <a:off x="479944" y="4099095"/>
            <a:ext cx="114231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2D Slice-Based Approach</a:t>
            </a:r>
          </a:p>
          <a:p>
            <a:endParaRPr lang="en-US" sz="1600" b="1" dirty="0"/>
          </a:p>
          <a:p>
            <a:r>
              <a:rPr lang="en-US" sz="2000" dirty="0"/>
              <a:t>Converting 3D volumes to 2D slices for training and inference</a:t>
            </a:r>
          </a:p>
          <a:p>
            <a:r>
              <a:rPr lang="en-US" sz="2000" dirty="0"/>
              <a:t>Slices processed independently rather than full 3D volume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38D42-AF00-2CF3-F39B-1AE279C31B9F}"/>
              </a:ext>
            </a:extLst>
          </p:cNvPr>
          <p:cNvSpPr txBox="1"/>
          <p:nvPr/>
        </p:nvSpPr>
        <p:spPr>
          <a:xfrm>
            <a:off x="479944" y="2133909"/>
            <a:ext cx="75313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vs. Multi-Class Segmentation</a:t>
            </a:r>
          </a:p>
          <a:p>
            <a:endParaRPr lang="en-US" sz="1600" dirty="0"/>
          </a:p>
          <a:p>
            <a:r>
              <a:rPr lang="en-US" sz="2000" dirty="0"/>
              <a:t>Original </a:t>
            </a:r>
            <a:r>
              <a:rPr lang="en-US" sz="2000" dirty="0" err="1"/>
              <a:t>BraTS</a:t>
            </a:r>
            <a:r>
              <a:rPr lang="en-US" sz="2000" dirty="0"/>
              <a:t>: 4-class segmentation (enhancing tumor, tumor core, whole tumor, background)</a:t>
            </a:r>
          </a:p>
          <a:p>
            <a:r>
              <a:rPr lang="en-US" sz="2000" dirty="0"/>
              <a:t>My approach: Binary classification (tumor vs. background)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35A76-DF8B-9F43-2817-EA92D7C4D6BB}"/>
              </a:ext>
            </a:extLst>
          </p:cNvPr>
          <p:cNvSpPr txBox="1"/>
          <p:nvPr/>
        </p:nvSpPr>
        <p:spPr>
          <a:xfrm>
            <a:off x="479944" y="5756505"/>
            <a:ext cx="11257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Augmentation</a:t>
            </a:r>
          </a:p>
          <a:p>
            <a:endParaRPr lang="en-US" sz="1600" b="1" dirty="0"/>
          </a:p>
          <a:p>
            <a:pPr lvl="0"/>
            <a:r>
              <a:rPr lang="en-US" sz="2000" dirty="0"/>
              <a:t>Random Rotation, Random Flipping, Random Brightness and Contrast Adjustment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D5D77-456D-FD1C-B7DD-7BCB2391A64A}"/>
              </a:ext>
            </a:extLst>
          </p:cNvPr>
          <p:cNvSpPr txBox="1"/>
          <p:nvPr/>
        </p:nvSpPr>
        <p:spPr>
          <a:xfrm>
            <a:off x="479944" y="784276"/>
            <a:ext cx="9689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Normalization</a:t>
            </a:r>
          </a:p>
          <a:p>
            <a:endParaRPr lang="en-US" sz="1600" b="1" dirty="0"/>
          </a:p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min-max normalization to scale the pixel values to a 0-1 range</a:t>
            </a:r>
            <a:endParaRPr lang="en-US" sz="2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A4F38-C3F9-379E-D0D4-0B9B8C358F6D}"/>
              </a:ext>
            </a:extLst>
          </p:cNvPr>
          <p:cNvSpPr/>
          <p:nvPr/>
        </p:nvSpPr>
        <p:spPr>
          <a:xfrm>
            <a:off x="7724634" y="916359"/>
            <a:ext cx="4287663" cy="198040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A6889-5AD1-4F1C-2C73-04708DEF1667}"/>
              </a:ext>
            </a:extLst>
          </p:cNvPr>
          <p:cNvSpPr txBox="1"/>
          <p:nvPr/>
        </p:nvSpPr>
        <p:spPr>
          <a:xfrm>
            <a:off x="7833815" y="1124835"/>
            <a:ext cx="4069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Optimizers: </a:t>
            </a:r>
            <a:r>
              <a:rPr lang="en-US" dirty="0"/>
              <a:t>Adam, </a:t>
            </a:r>
            <a:r>
              <a:rPr lang="en-US" dirty="0" err="1"/>
              <a:t>AdamW</a:t>
            </a:r>
            <a:r>
              <a:rPr lang="en-US" dirty="0"/>
              <a:t>, SGD</a:t>
            </a:r>
          </a:p>
          <a:p>
            <a:r>
              <a:rPr lang="en-US" sz="2000" b="1" dirty="0"/>
              <a:t>Loss: </a:t>
            </a:r>
            <a:r>
              <a:rPr lang="en-US" dirty="0" err="1"/>
              <a:t>Dice+BCE</a:t>
            </a:r>
            <a:endParaRPr lang="en-US" dirty="0"/>
          </a:p>
          <a:p>
            <a:r>
              <a:rPr lang="en-US" sz="2000" b="1" dirty="0"/>
              <a:t>LR: </a:t>
            </a:r>
            <a:r>
              <a:rPr lang="en-US" dirty="0"/>
              <a:t>0.0005, 0.005</a:t>
            </a:r>
          </a:p>
          <a:p>
            <a:r>
              <a:rPr lang="en-US" sz="2000" b="1" dirty="0"/>
              <a:t>Epoch:  </a:t>
            </a:r>
            <a:r>
              <a:rPr lang="en-US" dirty="0"/>
              <a:t>50</a:t>
            </a:r>
          </a:p>
          <a:p>
            <a:r>
              <a:rPr lang="en-US" sz="2000" b="1" dirty="0"/>
              <a:t>Batch size: </a:t>
            </a:r>
            <a:r>
              <a:rPr lang="en-US" dirty="0"/>
              <a:t>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908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76D9E-07CB-8FD0-B996-6FC0D2711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8EDB3C-1258-F855-0DB8-171888D51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EB8C41-3988-949E-DFFB-93D26FE77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0C21D-1488-F0D0-B855-F758D280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Models that I used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E294D9-32E0-5AC5-ABF3-AF43AC026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705932"/>
              </p:ext>
            </p:extLst>
          </p:nvPr>
        </p:nvGraphicFramePr>
        <p:xfrm>
          <a:off x="3513894" y="691703"/>
          <a:ext cx="7254190" cy="5474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7095">
                  <a:extLst>
                    <a:ext uri="{9D8B030D-6E8A-4147-A177-3AD203B41FA5}">
                      <a16:colId xmlns:a16="http://schemas.microsoft.com/office/drawing/2014/main" val="1974175736"/>
                    </a:ext>
                  </a:extLst>
                </a:gridCol>
                <a:gridCol w="3627095">
                  <a:extLst>
                    <a:ext uri="{9D8B030D-6E8A-4147-A177-3AD203B41FA5}">
                      <a16:colId xmlns:a16="http://schemas.microsoft.com/office/drawing/2014/main" val="1558793348"/>
                    </a:ext>
                  </a:extLst>
                </a:gridCol>
              </a:tblGrid>
              <a:tr h="7025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U-Net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Res-U-Net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687663"/>
                  </a:ext>
                </a:extLst>
              </a:tr>
              <a:tr h="1037603">
                <a:tc>
                  <a:txBody>
                    <a:bodyPr/>
                    <a:lstStyle/>
                    <a:p>
                      <a:r>
                        <a:rPr lang="en-US" sz="1800" b="1" dirty="0"/>
                        <a:t>Core Idea:</a:t>
                      </a:r>
                      <a:r>
                        <a:rPr lang="en-US" sz="1800" dirty="0"/>
                        <a:t> Standard Encoder-Decoder with long-range skip connections.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Core Idea:</a:t>
                      </a:r>
                      <a:r>
                        <a:rPr lang="en-US" sz="1800" dirty="0"/>
                        <a:t> Standard U-Net with Residual Blocks for better gradient flow.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936103"/>
                  </a:ext>
                </a:extLst>
              </a:tr>
              <a:tr h="6177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Components</a:t>
                      </a:r>
                      <a:endParaRPr lang="en-US" sz="1400" dirty="0"/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171908"/>
                  </a:ext>
                </a:extLst>
              </a:tr>
              <a:tr h="1037603">
                <a:tc>
                  <a:txBody>
                    <a:bodyPr/>
                    <a:lstStyle/>
                    <a:p>
                      <a:r>
                        <a:rPr lang="en-US" sz="2000" dirty="0"/>
                        <a:t>A "</a:t>
                      </a:r>
                      <a:r>
                        <a:rPr lang="en-US" sz="2000" dirty="0" err="1"/>
                        <a:t>downsampling</a:t>
                      </a:r>
                      <a:r>
                        <a:rPr lang="en-US" sz="2000" dirty="0"/>
                        <a:t> path" that extracts high-level features.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R- A "</a:t>
                      </a:r>
                      <a:r>
                        <a:rPr lang="en-US" sz="2000" dirty="0" err="1"/>
                        <a:t>downsampling</a:t>
                      </a:r>
                      <a:r>
                        <a:rPr lang="en-US" sz="2000" dirty="0"/>
                        <a:t> path" that extracts high-level features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202413"/>
                  </a:ext>
                </a:extLst>
              </a:tr>
              <a:tr h="1037603">
                <a:tc>
                  <a:txBody>
                    <a:bodyPr/>
                    <a:lstStyle/>
                    <a:p>
                      <a:r>
                        <a:rPr lang="en-US" sz="2000" dirty="0"/>
                        <a:t>An "</a:t>
                      </a:r>
                      <a:r>
                        <a:rPr lang="en-US" sz="2000" dirty="0" err="1"/>
                        <a:t>upsampling</a:t>
                      </a:r>
                      <a:r>
                        <a:rPr lang="en-US" sz="2000" dirty="0"/>
                        <a:t> path" that reconstructs the segmentation mask.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 An "</a:t>
                      </a:r>
                      <a:r>
                        <a:rPr lang="en-US" sz="2000" dirty="0" err="1"/>
                        <a:t>upsampling</a:t>
                      </a:r>
                      <a:r>
                        <a:rPr lang="en-US" sz="2000" dirty="0"/>
                        <a:t> path" that reconstructs the segmentation mask.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027413"/>
                  </a:ext>
                </a:extLst>
              </a:tr>
              <a:tr h="1041447">
                <a:tc>
                  <a:txBody>
                    <a:bodyPr/>
                    <a:lstStyle/>
                    <a:p>
                      <a:r>
                        <a:rPr lang="en-US" sz="1800" dirty="0"/>
                        <a:t>"Skip connections" that merge features from the </a:t>
                      </a:r>
                      <a:r>
                        <a:rPr lang="en-US" sz="1800" dirty="0" err="1"/>
                        <a:t>downsampling</a:t>
                      </a:r>
                      <a:r>
                        <a:rPr lang="en-US" sz="1800" dirty="0"/>
                        <a:t> path directly to the </a:t>
                      </a:r>
                      <a:r>
                        <a:rPr lang="en-US" sz="1800" dirty="0" err="1"/>
                        <a:t>upsampling</a:t>
                      </a:r>
                      <a:r>
                        <a:rPr lang="en-US" sz="1800" dirty="0"/>
                        <a:t> path.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Residual (or shortcut) connections</a:t>
                      </a:r>
                      <a:r>
                        <a:rPr lang="en-US" sz="1800" dirty="0"/>
                        <a:t> within the convolutional blocks.</a:t>
                      </a:r>
                    </a:p>
                  </a:txBody>
                  <a:tcPr marL="73526" marR="73526" marT="36763" marB="3676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952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5AF86B1-578B-1A7F-D076-AA069776A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380228"/>
              </p:ext>
            </p:extLst>
          </p:nvPr>
        </p:nvGraphicFramePr>
        <p:xfrm>
          <a:off x="1646071" y="489487"/>
          <a:ext cx="8899857" cy="587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379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15412C56-A1A0-1384-36DF-61A30A86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3294"/>
            <a:ext cx="10905066" cy="35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1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lose-up of a brain&#10;&#10;AI-generated content may be incorrect.">
            <a:extLst>
              <a:ext uri="{FF2B5EF4-FFF2-40B4-BE49-F238E27FC236}">
                <a16:creationId xmlns:a16="http://schemas.microsoft.com/office/drawing/2014/main" id="{503E0482-164F-E2DC-181B-B5BB58D44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38" y="872793"/>
            <a:ext cx="2272603" cy="48097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white bird on a black background&#10;&#10;AI-generated content may be incorrect.">
            <a:extLst>
              <a:ext uri="{FF2B5EF4-FFF2-40B4-BE49-F238E27FC236}">
                <a16:creationId xmlns:a16="http://schemas.microsoft.com/office/drawing/2014/main" id="{441A3D06-07B6-14E2-94A5-4173217D3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86" y="872793"/>
            <a:ext cx="2296652" cy="4809744"/>
          </a:xfrm>
          <a:prstGeom prst="rect">
            <a:avLst/>
          </a:prstGeom>
        </p:spPr>
      </p:pic>
      <p:pic>
        <p:nvPicPr>
          <p:cNvPr id="5" name="Picture 4" descr="A close-up of a brain scan&#10;&#10;AI-generated content may be incorrect.">
            <a:extLst>
              <a:ext uri="{FF2B5EF4-FFF2-40B4-BE49-F238E27FC236}">
                <a16:creationId xmlns:a16="http://schemas.microsoft.com/office/drawing/2014/main" id="{0699CC39-E01D-85B2-B61F-3AB4D2B45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37" y="872793"/>
            <a:ext cx="2332725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029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I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469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Calibri Light</vt:lpstr>
      <vt:lpstr>Century Gothic</vt:lpstr>
      <vt:lpstr>Wingdings 3</vt:lpstr>
      <vt:lpstr>Office Theme</vt:lpstr>
      <vt:lpstr>Office 2013 - 2022 Theme</vt:lpstr>
      <vt:lpstr>Mesh</vt:lpstr>
      <vt:lpstr>Ion</vt:lpstr>
      <vt:lpstr>Celestial</vt:lpstr>
      <vt:lpstr>Brain Tumor Segmentation Using Deep Learning</vt:lpstr>
      <vt:lpstr>PowerPoint Presentation</vt:lpstr>
      <vt:lpstr>Motivation</vt:lpstr>
      <vt:lpstr>Dataset - BraTS 2020</vt:lpstr>
      <vt:lpstr>Methodology Overview</vt:lpstr>
      <vt:lpstr>Models that I used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 Jikhvashvili</dc:creator>
  <cp:lastModifiedBy>Luka Jikhvashvili</cp:lastModifiedBy>
  <cp:revision>7</cp:revision>
  <dcterms:created xsi:type="dcterms:W3CDTF">2025-07-23T13:42:10Z</dcterms:created>
  <dcterms:modified xsi:type="dcterms:W3CDTF">2025-07-24T18:03:00Z</dcterms:modified>
</cp:coreProperties>
</file>